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8"/>
  </p:notesMasterIdLst>
  <p:sldIdLst>
    <p:sldId id="256" r:id="rId2"/>
    <p:sldId id="257" r:id="rId3"/>
    <p:sldId id="258" r:id="rId4"/>
    <p:sldId id="259" r:id="rId5"/>
    <p:sldId id="260" r:id="rId6"/>
    <p:sldId id="261" r:id="rId7"/>
  </p:sldIdLst>
  <p:sldSz cx="9144000" cy="5143500" type="screen16x9"/>
  <p:notesSz cx="6858000" cy="9144000"/>
  <p:embeddedFontLst>
    <p:embeddedFont>
      <p:font typeface="Montserrat" panose="02010600030101010101" charset="0"/>
      <p:regular r:id="rId9"/>
      <p:bold r:id="rId10"/>
      <p:italic r:id="rId11"/>
      <p:boldItalic r:id="rId12"/>
    </p:embeddedFont>
    <p:embeddedFont>
      <p:font typeface="Montserrat ExtraBold" panose="02010600030101010101" charset="0"/>
      <p:bold r:id="rId13"/>
      <p:boldItalic r:id="rId14"/>
    </p:embeddedFont>
    <p:embeddedFont>
      <p:font typeface="Montserrat Medium" panose="02010600030101010101" charset="0"/>
      <p:regular r:id="rId15"/>
      <p:bold r:id="rId16"/>
      <p:italic r:id="rId17"/>
      <p:boldItalic r:id="rId18"/>
    </p:embeddedFont>
    <p:embeddedFont>
      <p:font typeface="Montserrat SemiBold" panose="02010600030101010101"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60" y="101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presProps" Target="presProp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s>
</file>

<file path=ppt/media/image1.png>
</file>

<file path=ppt/media/image2.jpg>
</file>

<file path=ppt/media/image3.jpg>
</file>

<file path=ppt/media/image4.jp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c20ae2c96b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c20ae2c96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c49c2a5831_1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c49c2a5831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c49c2a5831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c49c2a5831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c20ae2c96b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c20ae2c96b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c49c2a5831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c49c2a5831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3"/>
        <p:cNvGrpSpPr/>
        <p:nvPr/>
      </p:nvGrpSpPr>
      <p:grpSpPr>
        <a:xfrm>
          <a:off x="0" y="0"/>
          <a:ext cx="0" cy="0"/>
          <a:chOff x="0" y="0"/>
          <a:chExt cx="0" cy="0"/>
        </a:xfrm>
      </p:grpSpPr>
      <p:sp>
        <p:nvSpPr>
          <p:cNvPr id="54" name="Google Shape;54;p13"/>
          <p:cNvSpPr txBox="1"/>
          <p:nvPr/>
        </p:nvSpPr>
        <p:spPr>
          <a:xfrm>
            <a:off x="520800" y="1652400"/>
            <a:ext cx="7902900" cy="792600"/>
          </a:xfrm>
          <a:prstGeom prst="rect">
            <a:avLst/>
          </a:prstGeom>
          <a:noFill/>
          <a:ln>
            <a:noFill/>
          </a:ln>
        </p:spPr>
        <p:txBody>
          <a:bodyPr spcFirstLastPara="1" wrap="square" lIns="91425" tIns="91425" rIns="91425" bIns="91425" anchor="b" anchorCtr="0">
            <a:normAutofit/>
          </a:bodyPr>
          <a:lstStyle/>
          <a:p>
            <a:pPr marL="0" lvl="0" indent="0" algn="l" rtl="0">
              <a:spcBef>
                <a:spcPts val="0"/>
              </a:spcBef>
              <a:spcAft>
                <a:spcPts val="0"/>
              </a:spcAft>
              <a:buNone/>
            </a:pPr>
            <a:r>
              <a:rPr lang="en" sz="2900" b="1">
                <a:solidFill>
                  <a:srgbClr val="FCF7E9"/>
                </a:solidFill>
                <a:latin typeface="Montserrat"/>
                <a:ea typeface="Montserrat"/>
                <a:cs typeface="Montserrat"/>
                <a:sym typeface="Montserrat"/>
              </a:rPr>
              <a:t>Bo-t Language</a:t>
            </a:r>
            <a:endParaRPr sz="2900" b="1">
              <a:solidFill>
                <a:srgbClr val="FCF7E9"/>
              </a:solidFill>
              <a:latin typeface="Montserrat"/>
              <a:ea typeface="Montserrat"/>
              <a:cs typeface="Montserrat"/>
              <a:sym typeface="Montserrat"/>
            </a:endParaRPr>
          </a:p>
        </p:txBody>
      </p:sp>
      <p:sp>
        <p:nvSpPr>
          <p:cNvPr id="55" name="Google Shape;55;p13"/>
          <p:cNvSpPr txBox="1"/>
          <p:nvPr/>
        </p:nvSpPr>
        <p:spPr>
          <a:xfrm>
            <a:off x="520800" y="4200200"/>
            <a:ext cx="8520600" cy="7926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sz="1000" b="1">
                <a:solidFill>
                  <a:srgbClr val="B7B7B7"/>
                </a:solidFill>
                <a:latin typeface="Montserrat"/>
                <a:ea typeface="Montserrat"/>
                <a:cs typeface="Montserrat"/>
                <a:sym typeface="Montserrat"/>
              </a:rPr>
              <a:t>SCI 6365 | Foobot</a:t>
            </a:r>
            <a:endParaRPr sz="1000" b="1">
              <a:solidFill>
                <a:srgbClr val="B7B7B7"/>
              </a:solidFill>
              <a:latin typeface="Montserrat"/>
              <a:ea typeface="Montserrat"/>
              <a:cs typeface="Montserrat"/>
              <a:sym typeface="Montserrat"/>
            </a:endParaRPr>
          </a:p>
          <a:p>
            <a:pPr marL="0" lvl="0" indent="0" algn="l" rtl="0">
              <a:lnSpc>
                <a:spcPct val="115000"/>
              </a:lnSpc>
              <a:spcBef>
                <a:spcPts val="0"/>
              </a:spcBef>
              <a:spcAft>
                <a:spcPts val="0"/>
              </a:spcAft>
              <a:buNone/>
            </a:pPr>
            <a:r>
              <a:rPr lang="en" sz="1000">
                <a:solidFill>
                  <a:srgbClr val="B7B7B7"/>
                </a:solidFill>
                <a:latin typeface="Montserrat"/>
                <a:ea typeface="Montserrat"/>
                <a:cs typeface="Montserrat"/>
                <a:sym typeface="Montserrat"/>
              </a:rPr>
              <a:t>Jessica Chen and Margaret Zhou</a:t>
            </a:r>
            <a:endParaRPr sz="1000">
              <a:solidFill>
                <a:srgbClr val="B7B7B7"/>
              </a:solidFill>
              <a:latin typeface="Montserrat"/>
              <a:ea typeface="Montserrat"/>
              <a:cs typeface="Montserrat"/>
              <a:sym typeface="Montserrat"/>
            </a:endParaRPr>
          </a:p>
        </p:txBody>
      </p:sp>
      <p:pic>
        <p:nvPicPr>
          <p:cNvPr id="56" name="Google Shape;56;p13"/>
          <p:cNvPicPr preferRelativeResize="0"/>
          <p:nvPr/>
        </p:nvPicPr>
        <p:blipFill rotWithShape="1">
          <a:blip r:embed="rId3">
            <a:alphaModFix/>
          </a:blip>
          <a:srcRect l="10840" t="19740" r="5965" b="9452"/>
          <a:stretch/>
        </p:blipFill>
        <p:spPr>
          <a:xfrm>
            <a:off x="4413925" y="1817950"/>
            <a:ext cx="4328824" cy="19645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7F0"/>
        </a:solid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subTitle" idx="4294967295"/>
          </p:nvPr>
        </p:nvSpPr>
        <p:spPr>
          <a:xfrm>
            <a:off x="6785775" y="4504775"/>
            <a:ext cx="2094600" cy="519600"/>
          </a:xfrm>
          <a:prstGeom prst="rect">
            <a:avLst/>
          </a:prstGeom>
        </p:spPr>
        <p:txBody>
          <a:bodyPr spcFirstLastPara="1" wrap="square" lIns="91425" tIns="91425" rIns="91425" bIns="91425" anchor="t" anchorCtr="0">
            <a:normAutofit/>
          </a:bodyPr>
          <a:lstStyle/>
          <a:p>
            <a:pPr marL="0" lvl="0" indent="0" algn="r" rtl="0">
              <a:lnSpc>
                <a:spcPct val="100000"/>
              </a:lnSpc>
              <a:spcBef>
                <a:spcPts val="0"/>
              </a:spcBef>
              <a:spcAft>
                <a:spcPts val="0"/>
              </a:spcAft>
              <a:buSzPts val="935"/>
              <a:buNone/>
            </a:pPr>
            <a:r>
              <a:rPr lang="en" sz="750">
                <a:solidFill>
                  <a:srgbClr val="999999"/>
                </a:solidFill>
                <a:latin typeface="Montserrat"/>
                <a:ea typeface="Montserrat"/>
                <a:cs typeface="Montserrat"/>
                <a:sym typeface="Montserrat"/>
              </a:rPr>
              <a:t>SCI 6365 | Foobot</a:t>
            </a:r>
            <a:endParaRPr sz="750">
              <a:solidFill>
                <a:srgbClr val="999999"/>
              </a:solidFill>
              <a:latin typeface="Montserrat"/>
              <a:ea typeface="Montserrat"/>
              <a:cs typeface="Montserrat"/>
              <a:sym typeface="Montserrat"/>
            </a:endParaRPr>
          </a:p>
          <a:p>
            <a:pPr marL="0" lvl="0" indent="0" algn="r" rtl="0">
              <a:lnSpc>
                <a:spcPct val="100000"/>
              </a:lnSpc>
              <a:spcBef>
                <a:spcPts val="0"/>
              </a:spcBef>
              <a:spcAft>
                <a:spcPts val="0"/>
              </a:spcAft>
              <a:buSzPts val="935"/>
              <a:buNone/>
            </a:pPr>
            <a:r>
              <a:rPr lang="en" sz="750">
                <a:solidFill>
                  <a:srgbClr val="999999"/>
                </a:solidFill>
                <a:latin typeface="Montserrat"/>
                <a:ea typeface="Montserrat"/>
                <a:cs typeface="Montserrat"/>
                <a:sym typeface="Montserrat"/>
              </a:rPr>
              <a:t>Jessica Chen and Margaret Zhou</a:t>
            </a:r>
            <a:endParaRPr sz="750">
              <a:solidFill>
                <a:srgbClr val="999999"/>
              </a:solidFill>
              <a:latin typeface="Montserrat"/>
              <a:ea typeface="Montserrat"/>
              <a:cs typeface="Montserrat"/>
              <a:sym typeface="Montserrat"/>
            </a:endParaRPr>
          </a:p>
        </p:txBody>
      </p:sp>
      <p:pic>
        <p:nvPicPr>
          <p:cNvPr id="62" name="Google Shape;62;p14"/>
          <p:cNvPicPr preferRelativeResize="0"/>
          <p:nvPr/>
        </p:nvPicPr>
        <p:blipFill>
          <a:blip r:embed="rId3">
            <a:alphaModFix/>
          </a:blip>
          <a:stretch>
            <a:fillRect/>
          </a:stretch>
        </p:blipFill>
        <p:spPr>
          <a:xfrm>
            <a:off x="510487" y="1294035"/>
            <a:ext cx="2852850" cy="2139647"/>
          </a:xfrm>
          <a:prstGeom prst="rect">
            <a:avLst/>
          </a:prstGeom>
          <a:noFill/>
          <a:ln>
            <a:noFill/>
          </a:ln>
        </p:spPr>
      </p:pic>
      <p:pic>
        <p:nvPicPr>
          <p:cNvPr id="63" name="Google Shape;63;p14"/>
          <p:cNvPicPr preferRelativeResize="0"/>
          <p:nvPr/>
        </p:nvPicPr>
        <p:blipFill rotWithShape="1">
          <a:blip r:embed="rId4">
            <a:alphaModFix/>
          </a:blip>
          <a:srcRect l="13555" r="10201"/>
          <a:stretch/>
        </p:blipFill>
        <p:spPr>
          <a:xfrm>
            <a:off x="3403962" y="1294025"/>
            <a:ext cx="2445801" cy="2139649"/>
          </a:xfrm>
          <a:prstGeom prst="rect">
            <a:avLst/>
          </a:prstGeom>
          <a:noFill/>
          <a:ln>
            <a:noFill/>
          </a:ln>
        </p:spPr>
      </p:pic>
      <p:pic>
        <p:nvPicPr>
          <p:cNvPr id="64" name="Google Shape;64;p14"/>
          <p:cNvPicPr preferRelativeResize="0"/>
          <p:nvPr/>
        </p:nvPicPr>
        <p:blipFill>
          <a:blip r:embed="rId5">
            <a:alphaModFix/>
          </a:blip>
          <a:stretch>
            <a:fillRect/>
          </a:stretch>
        </p:blipFill>
        <p:spPr>
          <a:xfrm>
            <a:off x="5890388" y="1294025"/>
            <a:ext cx="2743114" cy="2139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AF7F0"/>
        </a:solidFill>
        <a:effectLst/>
      </p:bgPr>
    </p:bg>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SzPct val="61111"/>
              <a:buNone/>
            </a:pPr>
            <a:r>
              <a:rPr lang="en" sz="1620">
                <a:latin typeface="Montserrat Medium"/>
                <a:ea typeface="Montserrat Medium"/>
                <a:cs typeface="Montserrat Medium"/>
                <a:sym typeface="Montserrat Medium"/>
              </a:rPr>
              <a:t>Project Statement</a:t>
            </a:r>
            <a:endParaRPr sz="1620">
              <a:latin typeface="Montserrat Medium"/>
              <a:ea typeface="Montserrat Medium"/>
              <a:cs typeface="Montserrat Medium"/>
              <a:sym typeface="Montserrat Medium"/>
            </a:endParaRPr>
          </a:p>
          <a:p>
            <a:pPr marL="0" lvl="0" indent="0" algn="ctr" rtl="0">
              <a:spcBef>
                <a:spcPts val="0"/>
              </a:spcBef>
              <a:spcAft>
                <a:spcPts val="0"/>
              </a:spcAft>
              <a:buSzPct val="61111"/>
              <a:buNone/>
            </a:pPr>
            <a:endParaRPr sz="1620">
              <a:latin typeface="Montserrat Medium"/>
              <a:ea typeface="Montserrat Medium"/>
              <a:cs typeface="Montserrat Medium"/>
              <a:sym typeface="Montserrat Medium"/>
            </a:endParaRPr>
          </a:p>
        </p:txBody>
      </p:sp>
      <p:sp>
        <p:nvSpPr>
          <p:cNvPr id="70" name="Google Shape;70;p15"/>
          <p:cNvSpPr txBox="1">
            <a:spLocks noGrp="1"/>
          </p:cNvSpPr>
          <p:nvPr>
            <p:ph type="body" idx="1"/>
          </p:nvPr>
        </p:nvSpPr>
        <p:spPr>
          <a:xfrm>
            <a:off x="2190600" y="1382950"/>
            <a:ext cx="4762800" cy="3416400"/>
          </a:xfrm>
          <a:prstGeom prst="rect">
            <a:avLst/>
          </a:prstGeom>
        </p:spPr>
        <p:txBody>
          <a:bodyPr spcFirstLastPara="1" wrap="square" lIns="91425" tIns="91425" rIns="91425" bIns="91425" anchor="t" anchorCtr="0">
            <a:noAutofit/>
          </a:bodyPr>
          <a:lstStyle/>
          <a:p>
            <a:pPr marL="0" lvl="0" indent="0" algn="ctr" rtl="0">
              <a:lnSpc>
                <a:spcPct val="140000"/>
              </a:lnSpc>
              <a:spcBef>
                <a:spcPts val="0"/>
              </a:spcBef>
              <a:spcAft>
                <a:spcPts val="0"/>
              </a:spcAft>
              <a:buSzPts val="852"/>
              <a:buNone/>
            </a:pPr>
            <a:r>
              <a:rPr lang="en" sz="952">
                <a:solidFill>
                  <a:schemeClr val="dk1"/>
                </a:solidFill>
                <a:latin typeface="Montserrat Medium"/>
                <a:ea typeface="Montserrat Medium"/>
                <a:cs typeface="Montserrat Medium"/>
                <a:sym typeface="Montserrat Medium"/>
              </a:rPr>
              <a:t>Body-to-body communication is one of a few powerful types of languages that transcend even our own human understanding of it. There is no textbook or guide that teaches us how to communicate or express via body movement - it’s innately built into our systems. The ability for music and rhythm to stir up movement is also instinctive. A tapping of the feet, nodding of the head, and swaying of the hips - humans were built to move. There’s nothing in the world that can replace having a dance party at home with a friend, family or loved one. It brings people together, allowing for a mutual understanding of freedom and enjoyment. </a:t>
            </a:r>
            <a:endParaRPr sz="952">
              <a:solidFill>
                <a:schemeClr val="dk1"/>
              </a:solidFill>
              <a:latin typeface="Montserrat Medium"/>
              <a:ea typeface="Montserrat Medium"/>
              <a:cs typeface="Montserrat Medium"/>
              <a:sym typeface="Montserrat Medium"/>
            </a:endParaRPr>
          </a:p>
          <a:p>
            <a:pPr marL="0" lvl="0" indent="0" algn="ctr" rtl="0">
              <a:lnSpc>
                <a:spcPct val="140000"/>
              </a:lnSpc>
              <a:spcBef>
                <a:spcPts val="0"/>
              </a:spcBef>
              <a:spcAft>
                <a:spcPts val="0"/>
              </a:spcAft>
              <a:buSzPts val="852"/>
              <a:buNone/>
            </a:pPr>
            <a:endParaRPr sz="952">
              <a:solidFill>
                <a:schemeClr val="dk1"/>
              </a:solidFill>
              <a:latin typeface="Montserrat Medium"/>
              <a:ea typeface="Montserrat Medium"/>
              <a:cs typeface="Montserrat Medium"/>
              <a:sym typeface="Montserrat Medium"/>
            </a:endParaRPr>
          </a:p>
          <a:p>
            <a:pPr marL="0" lvl="0" indent="0" algn="ctr" rtl="0">
              <a:lnSpc>
                <a:spcPct val="140000"/>
              </a:lnSpc>
              <a:spcBef>
                <a:spcPts val="0"/>
              </a:spcBef>
              <a:spcAft>
                <a:spcPts val="0"/>
              </a:spcAft>
              <a:buSzPts val="852"/>
              <a:buNone/>
            </a:pPr>
            <a:r>
              <a:rPr lang="en" sz="952">
                <a:solidFill>
                  <a:schemeClr val="dk1"/>
                </a:solidFill>
                <a:latin typeface="Montserrat Medium"/>
                <a:ea typeface="Montserrat Medium"/>
                <a:cs typeface="Montserrat Medium"/>
                <a:sym typeface="Montserrat Medium"/>
              </a:rPr>
              <a:t>We wanted to build something that encouraged this communication - the feeling of being present with someone, sharing a moment of mutual understanding and expression. Sharing a dance. </a:t>
            </a:r>
            <a:endParaRPr sz="952">
              <a:solidFill>
                <a:schemeClr val="dk1"/>
              </a:solidFill>
              <a:latin typeface="Montserrat Medium"/>
              <a:ea typeface="Montserrat Medium"/>
              <a:cs typeface="Montserrat Medium"/>
              <a:sym typeface="Montserrat Medium"/>
            </a:endParaRPr>
          </a:p>
          <a:p>
            <a:pPr marL="0" lvl="0" indent="0" algn="ctr" rtl="0">
              <a:lnSpc>
                <a:spcPct val="140000"/>
              </a:lnSpc>
              <a:spcBef>
                <a:spcPts val="0"/>
              </a:spcBef>
              <a:spcAft>
                <a:spcPts val="0"/>
              </a:spcAft>
              <a:buSzPts val="852"/>
              <a:buNone/>
            </a:pPr>
            <a:endParaRPr sz="952">
              <a:solidFill>
                <a:schemeClr val="dk1"/>
              </a:solidFill>
              <a:latin typeface="Montserrat Medium"/>
              <a:ea typeface="Montserrat Medium"/>
              <a:cs typeface="Montserrat Medium"/>
              <a:sym typeface="Montserrat Medium"/>
            </a:endParaRPr>
          </a:p>
          <a:p>
            <a:pPr marL="0" lvl="0" indent="0" algn="ctr" rtl="0">
              <a:lnSpc>
                <a:spcPct val="140000"/>
              </a:lnSpc>
              <a:spcBef>
                <a:spcPts val="0"/>
              </a:spcBef>
              <a:spcAft>
                <a:spcPts val="0"/>
              </a:spcAft>
              <a:buSzPts val="852"/>
              <a:buNone/>
            </a:pPr>
            <a:endParaRPr sz="952">
              <a:solidFill>
                <a:schemeClr val="dk1"/>
              </a:solidFill>
              <a:latin typeface="Montserrat Medium"/>
              <a:ea typeface="Montserrat Medium"/>
              <a:cs typeface="Montserrat Medium"/>
              <a:sym typeface="Montserrat Medium"/>
            </a:endParaRPr>
          </a:p>
          <a:p>
            <a:pPr marL="0" lvl="0" indent="0" algn="ctr" rtl="0">
              <a:lnSpc>
                <a:spcPct val="140000"/>
              </a:lnSpc>
              <a:spcBef>
                <a:spcPts val="0"/>
              </a:spcBef>
              <a:spcAft>
                <a:spcPts val="0"/>
              </a:spcAft>
              <a:buSzPts val="852"/>
              <a:buNone/>
            </a:pPr>
            <a:endParaRPr sz="952">
              <a:solidFill>
                <a:schemeClr val="dk1"/>
              </a:solidFill>
              <a:latin typeface="Montserrat Medium"/>
              <a:ea typeface="Montserrat Medium"/>
              <a:cs typeface="Montserrat Medium"/>
              <a:sym typeface="Montserrat Medium"/>
            </a:endParaRPr>
          </a:p>
          <a:p>
            <a:pPr marL="0" lvl="0" indent="0" algn="ctr" rtl="0">
              <a:lnSpc>
                <a:spcPct val="140000"/>
              </a:lnSpc>
              <a:spcBef>
                <a:spcPts val="0"/>
              </a:spcBef>
              <a:spcAft>
                <a:spcPts val="0"/>
              </a:spcAft>
              <a:buSzPts val="852"/>
              <a:buNone/>
            </a:pPr>
            <a:endParaRPr sz="1495">
              <a:latin typeface="Montserrat Medium"/>
              <a:ea typeface="Montserrat Medium"/>
              <a:cs typeface="Montserrat Medium"/>
              <a:sym typeface="Montserrat Medium"/>
            </a:endParaRPr>
          </a:p>
        </p:txBody>
      </p:sp>
      <p:sp>
        <p:nvSpPr>
          <p:cNvPr id="71" name="Google Shape;71;p15"/>
          <p:cNvSpPr txBox="1">
            <a:spLocks noGrp="1"/>
          </p:cNvSpPr>
          <p:nvPr>
            <p:ph type="subTitle" idx="4294967295"/>
          </p:nvPr>
        </p:nvSpPr>
        <p:spPr>
          <a:xfrm>
            <a:off x="6785775" y="4504775"/>
            <a:ext cx="2094600" cy="519600"/>
          </a:xfrm>
          <a:prstGeom prst="rect">
            <a:avLst/>
          </a:prstGeom>
        </p:spPr>
        <p:txBody>
          <a:bodyPr spcFirstLastPara="1" wrap="square" lIns="91425" tIns="91425" rIns="91425" bIns="91425" anchor="t" anchorCtr="0">
            <a:normAutofit/>
          </a:bodyPr>
          <a:lstStyle/>
          <a:p>
            <a:pPr marL="0" lvl="0" indent="0" algn="r" rtl="0">
              <a:lnSpc>
                <a:spcPct val="100000"/>
              </a:lnSpc>
              <a:spcBef>
                <a:spcPts val="0"/>
              </a:spcBef>
              <a:spcAft>
                <a:spcPts val="0"/>
              </a:spcAft>
              <a:buSzPts val="935"/>
              <a:buNone/>
            </a:pPr>
            <a:r>
              <a:rPr lang="en" sz="750">
                <a:solidFill>
                  <a:srgbClr val="999999"/>
                </a:solidFill>
                <a:latin typeface="Montserrat"/>
                <a:ea typeface="Montserrat"/>
                <a:cs typeface="Montserrat"/>
                <a:sym typeface="Montserrat"/>
              </a:rPr>
              <a:t>SCI 6365 | Foobot</a:t>
            </a:r>
            <a:endParaRPr sz="750">
              <a:solidFill>
                <a:srgbClr val="999999"/>
              </a:solidFill>
              <a:latin typeface="Montserrat"/>
              <a:ea typeface="Montserrat"/>
              <a:cs typeface="Montserrat"/>
              <a:sym typeface="Montserrat"/>
            </a:endParaRPr>
          </a:p>
          <a:p>
            <a:pPr marL="0" lvl="0" indent="0" algn="r" rtl="0">
              <a:lnSpc>
                <a:spcPct val="100000"/>
              </a:lnSpc>
              <a:spcBef>
                <a:spcPts val="0"/>
              </a:spcBef>
              <a:spcAft>
                <a:spcPts val="0"/>
              </a:spcAft>
              <a:buSzPts val="935"/>
              <a:buNone/>
            </a:pPr>
            <a:r>
              <a:rPr lang="en" sz="750">
                <a:solidFill>
                  <a:srgbClr val="999999"/>
                </a:solidFill>
                <a:latin typeface="Montserrat"/>
                <a:ea typeface="Montserrat"/>
                <a:cs typeface="Montserrat"/>
                <a:sym typeface="Montserrat"/>
              </a:rPr>
              <a:t>Jessica Chen and Margaret Zhou</a:t>
            </a:r>
            <a:endParaRPr sz="750">
              <a:solidFill>
                <a:srgbClr val="999999"/>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AF7F0"/>
        </a:solidFill>
        <a:effectLst/>
      </p:bgPr>
    </p:bg>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1620">
                <a:latin typeface="Montserrat Medium"/>
                <a:ea typeface="Montserrat Medium"/>
                <a:cs typeface="Montserrat Medium"/>
                <a:sym typeface="Montserrat Medium"/>
              </a:rPr>
              <a:t>Video</a:t>
            </a:r>
            <a:endParaRPr sz="1620">
              <a:latin typeface="Montserrat Medium"/>
              <a:ea typeface="Montserrat Medium"/>
              <a:cs typeface="Montserrat Medium"/>
              <a:sym typeface="Montserrat Medium"/>
            </a:endParaRPr>
          </a:p>
        </p:txBody>
      </p:sp>
      <p:sp>
        <p:nvSpPr>
          <p:cNvPr id="77" name="Google Shape;77;p16"/>
          <p:cNvSpPr txBox="1">
            <a:spLocks noGrp="1"/>
          </p:cNvSpPr>
          <p:nvPr>
            <p:ph type="body" idx="1"/>
          </p:nvPr>
        </p:nvSpPr>
        <p:spPr>
          <a:xfrm>
            <a:off x="311700" y="944175"/>
            <a:ext cx="5448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endParaRPr sz="1100">
              <a:solidFill>
                <a:schemeClr val="dk1"/>
              </a:solidFill>
              <a:latin typeface="Montserrat"/>
              <a:ea typeface="Montserrat"/>
              <a:cs typeface="Montserrat"/>
              <a:sym typeface="Montserrat"/>
            </a:endParaRPr>
          </a:p>
          <a:p>
            <a:pPr marL="0" lvl="0" indent="0" algn="l" rtl="0">
              <a:lnSpc>
                <a:spcPct val="150000"/>
              </a:lnSpc>
              <a:spcBef>
                <a:spcPts val="0"/>
              </a:spcBef>
              <a:spcAft>
                <a:spcPts val="0"/>
              </a:spcAft>
              <a:buNone/>
            </a:pPr>
            <a:endParaRPr sz="1100">
              <a:solidFill>
                <a:schemeClr val="dk1"/>
              </a:solidFill>
              <a:latin typeface="Montserrat"/>
              <a:ea typeface="Montserrat"/>
              <a:cs typeface="Montserrat"/>
              <a:sym typeface="Montserrat"/>
            </a:endParaRPr>
          </a:p>
          <a:p>
            <a:pPr marL="0" lvl="0" indent="0" algn="l" rtl="0">
              <a:lnSpc>
                <a:spcPct val="150000"/>
              </a:lnSpc>
              <a:spcBef>
                <a:spcPts val="0"/>
              </a:spcBef>
              <a:spcAft>
                <a:spcPts val="0"/>
              </a:spcAft>
              <a:buNone/>
            </a:pPr>
            <a:endParaRPr sz="1100">
              <a:solidFill>
                <a:schemeClr val="dk1"/>
              </a:solidFill>
              <a:latin typeface="Montserrat"/>
              <a:ea typeface="Montserrat"/>
              <a:cs typeface="Montserrat"/>
              <a:sym typeface="Montserrat"/>
            </a:endParaRPr>
          </a:p>
          <a:p>
            <a:pPr marL="0" lvl="0" indent="0" algn="l" rtl="0">
              <a:lnSpc>
                <a:spcPct val="150000"/>
              </a:lnSpc>
              <a:spcBef>
                <a:spcPts val="0"/>
              </a:spcBef>
              <a:spcAft>
                <a:spcPts val="0"/>
              </a:spcAft>
              <a:buNone/>
            </a:pPr>
            <a:endParaRPr sz="1100">
              <a:solidFill>
                <a:schemeClr val="dk1"/>
              </a:solidFill>
              <a:latin typeface="Montserrat"/>
              <a:ea typeface="Montserrat"/>
              <a:cs typeface="Montserrat"/>
              <a:sym typeface="Montserrat"/>
            </a:endParaRPr>
          </a:p>
          <a:p>
            <a:pPr marL="0" lvl="0" indent="0" algn="l" rtl="0">
              <a:lnSpc>
                <a:spcPct val="150000"/>
              </a:lnSpc>
              <a:spcBef>
                <a:spcPts val="0"/>
              </a:spcBef>
              <a:spcAft>
                <a:spcPts val="0"/>
              </a:spcAft>
              <a:buNone/>
            </a:pPr>
            <a:endParaRPr>
              <a:latin typeface="Montserrat"/>
              <a:ea typeface="Montserrat"/>
              <a:cs typeface="Montserrat"/>
              <a:sym typeface="Montserrat"/>
            </a:endParaRPr>
          </a:p>
        </p:txBody>
      </p:sp>
      <p:sp>
        <p:nvSpPr>
          <p:cNvPr id="78" name="Google Shape;78;p16"/>
          <p:cNvSpPr txBox="1">
            <a:spLocks noGrp="1"/>
          </p:cNvSpPr>
          <p:nvPr>
            <p:ph type="subTitle" idx="4294967295"/>
          </p:nvPr>
        </p:nvSpPr>
        <p:spPr>
          <a:xfrm>
            <a:off x="6785775" y="4504775"/>
            <a:ext cx="2094600" cy="519600"/>
          </a:xfrm>
          <a:prstGeom prst="rect">
            <a:avLst/>
          </a:prstGeom>
        </p:spPr>
        <p:txBody>
          <a:bodyPr spcFirstLastPara="1" wrap="square" lIns="91425" tIns="91425" rIns="91425" bIns="91425" anchor="t" anchorCtr="0">
            <a:normAutofit/>
          </a:bodyPr>
          <a:lstStyle/>
          <a:p>
            <a:pPr marL="0" lvl="0" indent="0" algn="r" rtl="0">
              <a:lnSpc>
                <a:spcPct val="100000"/>
              </a:lnSpc>
              <a:spcBef>
                <a:spcPts val="0"/>
              </a:spcBef>
              <a:spcAft>
                <a:spcPts val="0"/>
              </a:spcAft>
              <a:buSzPts val="935"/>
              <a:buNone/>
            </a:pPr>
            <a:r>
              <a:rPr lang="en" sz="750">
                <a:solidFill>
                  <a:srgbClr val="999999"/>
                </a:solidFill>
                <a:latin typeface="Montserrat"/>
                <a:ea typeface="Montserrat"/>
                <a:cs typeface="Montserrat"/>
                <a:sym typeface="Montserrat"/>
              </a:rPr>
              <a:t>SCI 6365 | Foobot</a:t>
            </a:r>
            <a:endParaRPr sz="750">
              <a:solidFill>
                <a:srgbClr val="999999"/>
              </a:solidFill>
              <a:latin typeface="Montserrat"/>
              <a:ea typeface="Montserrat"/>
              <a:cs typeface="Montserrat"/>
              <a:sym typeface="Montserrat"/>
            </a:endParaRPr>
          </a:p>
          <a:p>
            <a:pPr marL="0" lvl="0" indent="0" algn="r" rtl="0">
              <a:lnSpc>
                <a:spcPct val="100000"/>
              </a:lnSpc>
              <a:spcBef>
                <a:spcPts val="0"/>
              </a:spcBef>
              <a:spcAft>
                <a:spcPts val="0"/>
              </a:spcAft>
              <a:buSzPts val="935"/>
              <a:buNone/>
            </a:pPr>
            <a:r>
              <a:rPr lang="en" sz="750">
                <a:solidFill>
                  <a:srgbClr val="999999"/>
                </a:solidFill>
                <a:latin typeface="Montserrat"/>
                <a:ea typeface="Montserrat"/>
                <a:cs typeface="Montserrat"/>
                <a:sym typeface="Montserrat"/>
              </a:rPr>
              <a:t>Jessica Chen and Margaret Zhou</a:t>
            </a:r>
            <a:endParaRPr sz="750">
              <a:solidFill>
                <a:srgbClr val="999999"/>
              </a:solidFill>
              <a:latin typeface="Montserrat"/>
              <a:ea typeface="Montserrat"/>
              <a:cs typeface="Montserrat"/>
              <a:sym typeface="Montserrat"/>
            </a:endParaRPr>
          </a:p>
        </p:txBody>
      </p:sp>
      <p:pic>
        <p:nvPicPr>
          <p:cNvPr id="2" name="Bo-t Language_VideoBW">
            <a:hlinkClick r:id="" action="ppaction://media"/>
            <a:extLst>
              <a:ext uri="{FF2B5EF4-FFF2-40B4-BE49-F238E27FC236}">
                <a16:creationId xmlns:a16="http://schemas.microsoft.com/office/drawing/2014/main" id="{B74E75B0-6F72-4F0E-AE9D-91B4C7EDEBC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86345" y="1398569"/>
            <a:ext cx="4171310" cy="2346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0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AF7F0"/>
        </a:solidFill>
        <a:effectLst/>
      </p:bgPr>
    </p:bg>
    <p:spTree>
      <p:nvGrpSpPr>
        <p:cNvPr id="1" name="Shape 82"/>
        <p:cNvGrpSpPr/>
        <p:nvPr/>
      </p:nvGrpSpPr>
      <p:grpSpPr>
        <a:xfrm>
          <a:off x="0" y="0"/>
          <a:ext cx="0" cy="0"/>
          <a:chOff x="0" y="0"/>
          <a:chExt cx="0" cy="0"/>
        </a:xfrm>
      </p:grpSpPr>
      <p:sp>
        <p:nvSpPr>
          <p:cNvPr id="83" name="Google Shape;83;p17"/>
          <p:cNvSpPr/>
          <p:nvPr/>
        </p:nvSpPr>
        <p:spPr>
          <a:xfrm>
            <a:off x="1750150" y="1857375"/>
            <a:ext cx="3015300" cy="1882200"/>
          </a:xfrm>
          <a:prstGeom prst="roundRect">
            <a:avLst>
              <a:gd name="adj" fmla="val 16667"/>
            </a:avLst>
          </a:prstGeom>
          <a:no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1620">
                <a:latin typeface="Montserrat Medium"/>
                <a:ea typeface="Montserrat Medium"/>
                <a:cs typeface="Montserrat Medium"/>
                <a:sym typeface="Montserrat Medium"/>
              </a:rPr>
              <a:t>How it works:</a:t>
            </a:r>
            <a:endParaRPr sz="1620">
              <a:latin typeface="Montserrat Medium"/>
              <a:ea typeface="Montserrat Medium"/>
              <a:cs typeface="Montserrat Medium"/>
              <a:sym typeface="Montserrat Medium"/>
            </a:endParaRPr>
          </a:p>
        </p:txBody>
      </p:sp>
      <p:sp>
        <p:nvSpPr>
          <p:cNvPr id="85" name="Google Shape;85;p17"/>
          <p:cNvSpPr txBox="1">
            <a:spLocks noGrp="1"/>
          </p:cNvSpPr>
          <p:nvPr>
            <p:ph type="subTitle" idx="4294967295"/>
          </p:nvPr>
        </p:nvSpPr>
        <p:spPr>
          <a:xfrm>
            <a:off x="6785775" y="4504775"/>
            <a:ext cx="2094600" cy="519600"/>
          </a:xfrm>
          <a:prstGeom prst="rect">
            <a:avLst/>
          </a:prstGeom>
        </p:spPr>
        <p:txBody>
          <a:bodyPr spcFirstLastPara="1" wrap="square" lIns="91425" tIns="91425" rIns="91425" bIns="91425" anchor="t" anchorCtr="0">
            <a:normAutofit/>
          </a:bodyPr>
          <a:lstStyle/>
          <a:p>
            <a:pPr marL="0" lvl="0" indent="0" algn="r" rtl="0">
              <a:lnSpc>
                <a:spcPct val="100000"/>
              </a:lnSpc>
              <a:spcBef>
                <a:spcPts val="0"/>
              </a:spcBef>
              <a:spcAft>
                <a:spcPts val="0"/>
              </a:spcAft>
              <a:buSzPts val="935"/>
              <a:buNone/>
            </a:pPr>
            <a:r>
              <a:rPr lang="en" sz="750">
                <a:solidFill>
                  <a:srgbClr val="999999"/>
                </a:solidFill>
                <a:latin typeface="Montserrat"/>
                <a:ea typeface="Montserrat"/>
                <a:cs typeface="Montserrat"/>
                <a:sym typeface="Montserrat"/>
              </a:rPr>
              <a:t>SCI 6365 | Foobot</a:t>
            </a:r>
            <a:endParaRPr sz="750">
              <a:solidFill>
                <a:srgbClr val="999999"/>
              </a:solidFill>
              <a:latin typeface="Montserrat"/>
              <a:ea typeface="Montserrat"/>
              <a:cs typeface="Montserrat"/>
              <a:sym typeface="Montserrat"/>
            </a:endParaRPr>
          </a:p>
          <a:p>
            <a:pPr marL="0" lvl="0" indent="0" algn="r" rtl="0">
              <a:lnSpc>
                <a:spcPct val="100000"/>
              </a:lnSpc>
              <a:spcBef>
                <a:spcPts val="0"/>
              </a:spcBef>
              <a:spcAft>
                <a:spcPts val="0"/>
              </a:spcAft>
              <a:buSzPts val="935"/>
              <a:buNone/>
            </a:pPr>
            <a:r>
              <a:rPr lang="en" sz="750">
                <a:solidFill>
                  <a:srgbClr val="999999"/>
                </a:solidFill>
                <a:latin typeface="Montserrat"/>
                <a:ea typeface="Montserrat"/>
                <a:cs typeface="Montserrat"/>
                <a:sym typeface="Montserrat"/>
              </a:rPr>
              <a:t>Jessica Chen and Margaret Zhou</a:t>
            </a:r>
            <a:endParaRPr sz="750">
              <a:solidFill>
                <a:srgbClr val="999999"/>
              </a:solidFill>
              <a:latin typeface="Montserrat"/>
              <a:ea typeface="Montserrat"/>
              <a:cs typeface="Montserrat"/>
              <a:sym typeface="Montserrat"/>
            </a:endParaRPr>
          </a:p>
        </p:txBody>
      </p:sp>
      <p:sp>
        <p:nvSpPr>
          <p:cNvPr id="86" name="Google Shape;86;p17"/>
          <p:cNvSpPr/>
          <p:nvPr/>
        </p:nvSpPr>
        <p:spPr>
          <a:xfrm>
            <a:off x="6374817" y="2485127"/>
            <a:ext cx="777215" cy="630187"/>
          </a:xfrm>
          <a:prstGeom prst="roundRect">
            <a:avLst>
              <a:gd name="adj" fmla="val 16667"/>
            </a:avLst>
          </a:prstGeom>
          <a:solidFill>
            <a:srgbClr val="F6B26B"/>
          </a:solid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7"/>
          <p:cNvSpPr/>
          <p:nvPr/>
        </p:nvSpPr>
        <p:spPr>
          <a:xfrm>
            <a:off x="1898588" y="2485127"/>
            <a:ext cx="777215" cy="630187"/>
          </a:xfrm>
          <a:prstGeom prst="roundRect">
            <a:avLst>
              <a:gd name="adj" fmla="val 16667"/>
            </a:avLst>
          </a:prstGeom>
          <a:solidFill>
            <a:srgbClr val="3C78D8"/>
          </a:solid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7"/>
          <p:cNvSpPr txBox="1"/>
          <p:nvPr/>
        </p:nvSpPr>
        <p:spPr>
          <a:xfrm>
            <a:off x="1843599" y="2601900"/>
            <a:ext cx="887201" cy="3848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b="1">
                <a:solidFill>
                  <a:srgbClr val="FFFFFF"/>
                </a:solidFill>
                <a:latin typeface="Montserrat"/>
                <a:ea typeface="Montserrat"/>
                <a:cs typeface="Montserrat"/>
                <a:sym typeface="Montserrat"/>
              </a:rPr>
              <a:t>Sender</a:t>
            </a:r>
            <a:endParaRPr sz="1300" b="1">
              <a:solidFill>
                <a:srgbClr val="FFFFFF"/>
              </a:solidFill>
              <a:latin typeface="Montserrat"/>
              <a:ea typeface="Montserrat"/>
              <a:cs typeface="Montserrat"/>
              <a:sym typeface="Montserrat"/>
            </a:endParaRPr>
          </a:p>
        </p:txBody>
      </p:sp>
      <p:sp>
        <p:nvSpPr>
          <p:cNvPr id="89" name="Google Shape;89;p17"/>
          <p:cNvSpPr txBox="1"/>
          <p:nvPr/>
        </p:nvSpPr>
        <p:spPr>
          <a:xfrm>
            <a:off x="6388725" y="2608462"/>
            <a:ext cx="750919" cy="3848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b="1">
                <a:solidFill>
                  <a:srgbClr val="FFFFFF"/>
                </a:solidFill>
                <a:latin typeface="Montserrat"/>
                <a:ea typeface="Montserrat"/>
                <a:cs typeface="Montserrat"/>
                <a:sym typeface="Montserrat"/>
              </a:rPr>
              <a:t>Client</a:t>
            </a:r>
            <a:endParaRPr sz="1300" b="1">
              <a:solidFill>
                <a:srgbClr val="FFFFFF"/>
              </a:solidFill>
              <a:latin typeface="Montserrat"/>
              <a:ea typeface="Montserrat"/>
              <a:cs typeface="Montserrat"/>
              <a:sym typeface="Montserrat"/>
            </a:endParaRPr>
          </a:p>
        </p:txBody>
      </p:sp>
      <p:sp>
        <p:nvSpPr>
          <p:cNvPr id="90" name="Google Shape;90;p17"/>
          <p:cNvSpPr txBox="1"/>
          <p:nvPr/>
        </p:nvSpPr>
        <p:spPr>
          <a:xfrm>
            <a:off x="4776724" y="2077826"/>
            <a:ext cx="13563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ontserrat"/>
                <a:ea typeface="Montserrat"/>
                <a:cs typeface="Montserrat"/>
                <a:sym typeface="Montserrat"/>
              </a:rPr>
              <a:t>PoseNet Data</a:t>
            </a:r>
            <a:endParaRPr sz="800">
              <a:latin typeface="Montserrat"/>
              <a:ea typeface="Montserrat"/>
              <a:cs typeface="Montserrat"/>
              <a:sym typeface="Montserrat"/>
            </a:endParaRPr>
          </a:p>
          <a:p>
            <a:pPr marL="0" lvl="0" indent="0" algn="ctr" rtl="0">
              <a:spcBef>
                <a:spcPts val="0"/>
              </a:spcBef>
              <a:spcAft>
                <a:spcPts val="0"/>
              </a:spcAft>
              <a:buNone/>
            </a:pPr>
            <a:r>
              <a:rPr lang="en" sz="800">
                <a:latin typeface="Montserrat"/>
                <a:ea typeface="Montserrat"/>
                <a:cs typeface="Montserrat"/>
                <a:sym typeface="Montserrat"/>
              </a:rPr>
              <a:t>Audio Events</a:t>
            </a:r>
            <a:endParaRPr sz="800">
              <a:latin typeface="Montserrat"/>
              <a:ea typeface="Montserrat"/>
              <a:cs typeface="Montserrat"/>
              <a:sym typeface="Montserrat"/>
            </a:endParaRPr>
          </a:p>
        </p:txBody>
      </p:sp>
      <p:sp>
        <p:nvSpPr>
          <p:cNvPr id="91" name="Google Shape;91;p17"/>
          <p:cNvSpPr txBox="1"/>
          <p:nvPr/>
        </p:nvSpPr>
        <p:spPr>
          <a:xfrm>
            <a:off x="2597801" y="2077826"/>
            <a:ext cx="13563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ontserrat"/>
                <a:ea typeface="Montserrat"/>
                <a:cs typeface="Montserrat"/>
                <a:sym typeface="Montserrat"/>
              </a:rPr>
              <a:t>PoseNet Data</a:t>
            </a:r>
            <a:endParaRPr sz="800">
              <a:latin typeface="Montserrat"/>
              <a:ea typeface="Montserrat"/>
              <a:cs typeface="Montserrat"/>
              <a:sym typeface="Montserrat"/>
            </a:endParaRPr>
          </a:p>
          <a:p>
            <a:pPr marL="0" lvl="0" indent="0" algn="ctr" rtl="0">
              <a:spcBef>
                <a:spcPts val="0"/>
              </a:spcBef>
              <a:spcAft>
                <a:spcPts val="0"/>
              </a:spcAft>
              <a:buNone/>
            </a:pPr>
            <a:r>
              <a:rPr lang="en" sz="800">
                <a:latin typeface="Montserrat"/>
                <a:ea typeface="Montserrat"/>
                <a:cs typeface="Montserrat"/>
                <a:sym typeface="Montserrat"/>
              </a:rPr>
              <a:t>Audio Events</a:t>
            </a:r>
            <a:endParaRPr sz="800">
              <a:latin typeface="Montserrat"/>
              <a:ea typeface="Montserrat"/>
              <a:cs typeface="Montserrat"/>
              <a:sym typeface="Montserrat"/>
            </a:endParaRPr>
          </a:p>
        </p:txBody>
      </p:sp>
      <p:cxnSp>
        <p:nvCxnSpPr>
          <p:cNvPr id="92" name="Google Shape;92;p17"/>
          <p:cNvCxnSpPr/>
          <p:nvPr/>
        </p:nvCxnSpPr>
        <p:spPr>
          <a:xfrm>
            <a:off x="2675803" y="2576972"/>
            <a:ext cx="1164000" cy="0"/>
          </a:xfrm>
          <a:prstGeom prst="straightConnector1">
            <a:avLst/>
          </a:prstGeom>
          <a:noFill/>
          <a:ln w="19050" cap="flat" cmpd="sng">
            <a:solidFill>
              <a:srgbClr val="434343"/>
            </a:solidFill>
            <a:prstDash val="solid"/>
            <a:round/>
            <a:headEnd type="none" w="med" len="med"/>
            <a:tailEnd type="triangle" w="med" len="med"/>
          </a:ln>
        </p:spPr>
      </p:cxnSp>
      <p:cxnSp>
        <p:nvCxnSpPr>
          <p:cNvPr id="93" name="Google Shape;93;p17"/>
          <p:cNvCxnSpPr/>
          <p:nvPr/>
        </p:nvCxnSpPr>
        <p:spPr>
          <a:xfrm>
            <a:off x="4643450" y="2576500"/>
            <a:ext cx="1731000" cy="0"/>
          </a:xfrm>
          <a:prstGeom prst="straightConnector1">
            <a:avLst/>
          </a:prstGeom>
          <a:noFill/>
          <a:ln w="19050" cap="flat" cmpd="sng">
            <a:solidFill>
              <a:srgbClr val="434343"/>
            </a:solidFill>
            <a:prstDash val="solid"/>
            <a:round/>
            <a:headEnd type="none" w="med" len="med"/>
            <a:tailEnd type="triangle" w="med" len="med"/>
          </a:ln>
        </p:spPr>
      </p:cxnSp>
      <p:sp>
        <p:nvSpPr>
          <p:cNvPr id="94" name="Google Shape;94;p17"/>
          <p:cNvSpPr txBox="1"/>
          <p:nvPr/>
        </p:nvSpPr>
        <p:spPr>
          <a:xfrm>
            <a:off x="6275812" y="2077812"/>
            <a:ext cx="975235" cy="431024"/>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ontserrat"/>
                <a:ea typeface="Montserrat"/>
                <a:cs typeface="Montserrat"/>
                <a:sym typeface="Montserrat"/>
              </a:rPr>
              <a:t>Draws Figure 1</a:t>
            </a:r>
            <a:endParaRPr sz="800">
              <a:latin typeface="Montserrat"/>
              <a:ea typeface="Montserrat"/>
              <a:cs typeface="Montserrat"/>
              <a:sym typeface="Montserrat"/>
            </a:endParaRPr>
          </a:p>
          <a:p>
            <a:pPr marL="0" lvl="0" indent="0" algn="ctr" rtl="0">
              <a:spcBef>
                <a:spcPts val="0"/>
              </a:spcBef>
              <a:spcAft>
                <a:spcPts val="0"/>
              </a:spcAft>
              <a:buNone/>
            </a:pPr>
            <a:r>
              <a:rPr lang="en" sz="800">
                <a:latin typeface="Montserrat"/>
                <a:ea typeface="Montserrat"/>
                <a:cs typeface="Montserrat"/>
                <a:sym typeface="Montserrat"/>
              </a:rPr>
              <a:t>Triggers Audio</a:t>
            </a:r>
            <a:endParaRPr sz="800">
              <a:latin typeface="Montserrat"/>
              <a:ea typeface="Montserrat"/>
              <a:cs typeface="Montserrat"/>
              <a:sym typeface="Montserrat"/>
            </a:endParaRPr>
          </a:p>
        </p:txBody>
      </p:sp>
      <p:sp>
        <p:nvSpPr>
          <p:cNvPr id="95" name="Google Shape;95;p17"/>
          <p:cNvSpPr txBox="1"/>
          <p:nvPr/>
        </p:nvSpPr>
        <p:spPr>
          <a:xfrm>
            <a:off x="6085219" y="3093439"/>
            <a:ext cx="1356411" cy="55404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ontserrat"/>
                <a:ea typeface="Montserrat"/>
                <a:cs typeface="Montserrat"/>
                <a:sym typeface="Montserrat"/>
              </a:rPr>
              <a:t>Collects Data</a:t>
            </a:r>
            <a:endParaRPr sz="800">
              <a:latin typeface="Montserrat"/>
              <a:ea typeface="Montserrat"/>
              <a:cs typeface="Montserrat"/>
              <a:sym typeface="Montserrat"/>
            </a:endParaRPr>
          </a:p>
          <a:p>
            <a:pPr marL="0" lvl="0" indent="0" algn="ctr" rtl="0">
              <a:spcBef>
                <a:spcPts val="0"/>
              </a:spcBef>
              <a:spcAft>
                <a:spcPts val="0"/>
              </a:spcAft>
              <a:buNone/>
            </a:pPr>
            <a:r>
              <a:rPr lang="en" sz="800">
                <a:latin typeface="Montserrat"/>
                <a:ea typeface="Montserrat"/>
                <a:cs typeface="Montserrat"/>
                <a:sym typeface="Montserrat"/>
              </a:rPr>
              <a:t>Draws Figure 2</a:t>
            </a:r>
            <a:endParaRPr sz="800">
              <a:latin typeface="Montserrat"/>
              <a:ea typeface="Montserrat"/>
              <a:cs typeface="Montserrat"/>
              <a:sym typeface="Montserrat"/>
            </a:endParaRPr>
          </a:p>
          <a:p>
            <a:pPr marL="0" lvl="0" indent="0" algn="ctr" rtl="0">
              <a:spcBef>
                <a:spcPts val="0"/>
              </a:spcBef>
              <a:spcAft>
                <a:spcPts val="0"/>
              </a:spcAft>
              <a:buNone/>
            </a:pPr>
            <a:r>
              <a:rPr lang="en" sz="800">
                <a:latin typeface="Montserrat"/>
                <a:ea typeface="Montserrat"/>
                <a:cs typeface="Montserrat"/>
                <a:sym typeface="Montserrat"/>
              </a:rPr>
              <a:t>Sends Data</a:t>
            </a:r>
            <a:endParaRPr sz="800">
              <a:latin typeface="Montserrat"/>
              <a:ea typeface="Montserrat"/>
              <a:cs typeface="Montserrat"/>
              <a:sym typeface="Montserrat"/>
            </a:endParaRPr>
          </a:p>
        </p:txBody>
      </p:sp>
      <p:sp>
        <p:nvSpPr>
          <p:cNvPr id="96" name="Google Shape;96;p17"/>
          <p:cNvSpPr txBox="1"/>
          <p:nvPr/>
        </p:nvSpPr>
        <p:spPr>
          <a:xfrm>
            <a:off x="1599719" y="1961396"/>
            <a:ext cx="1311822" cy="55404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ontserrat"/>
                <a:ea typeface="Montserrat"/>
                <a:cs typeface="Montserrat"/>
                <a:sym typeface="Montserrat"/>
              </a:rPr>
              <a:t>Collects Data</a:t>
            </a:r>
            <a:endParaRPr sz="800">
              <a:latin typeface="Montserrat"/>
              <a:ea typeface="Montserrat"/>
              <a:cs typeface="Montserrat"/>
              <a:sym typeface="Montserrat"/>
            </a:endParaRPr>
          </a:p>
          <a:p>
            <a:pPr marL="0" lvl="0" indent="0" algn="ctr" rtl="0">
              <a:spcBef>
                <a:spcPts val="0"/>
              </a:spcBef>
              <a:spcAft>
                <a:spcPts val="0"/>
              </a:spcAft>
              <a:buNone/>
            </a:pPr>
            <a:r>
              <a:rPr lang="en" sz="800">
                <a:latin typeface="Montserrat"/>
                <a:ea typeface="Montserrat"/>
                <a:cs typeface="Montserrat"/>
                <a:sym typeface="Montserrat"/>
              </a:rPr>
              <a:t>Draws Figure 1</a:t>
            </a:r>
            <a:endParaRPr sz="800">
              <a:latin typeface="Montserrat"/>
              <a:ea typeface="Montserrat"/>
              <a:cs typeface="Montserrat"/>
              <a:sym typeface="Montserrat"/>
            </a:endParaRPr>
          </a:p>
          <a:p>
            <a:pPr marL="0" lvl="0" indent="0" algn="ctr" rtl="0">
              <a:spcBef>
                <a:spcPts val="0"/>
              </a:spcBef>
              <a:spcAft>
                <a:spcPts val="0"/>
              </a:spcAft>
              <a:buNone/>
            </a:pPr>
            <a:r>
              <a:rPr lang="en" sz="800">
                <a:latin typeface="Montserrat"/>
                <a:ea typeface="Montserrat"/>
                <a:cs typeface="Montserrat"/>
                <a:sym typeface="Montserrat"/>
              </a:rPr>
              <a:t>Sends Data</a:t>
            </a:r>
            <a:endParaRPr sz="800">
              <a:latin typeface="Montserrat"/>
              <a:ea typeface="Montserrat"/>
              <a:cs typeface="Montserrat"/>
              <a:sym typeface="Montserrat"/>
            </a:endParaRPr>
          </a:p>
        </p:txBody>
      </p:sp>
      <p:cxnSp>
        <p:nvCxnSpPr>
          <p:cNvPr id="97" name="Google Shape;97;p17"/>
          <p:cNvCxnSpPr/>
          <p:nvPr/>
        </p:nvCxnSpPr>
        <p:spPr>
          <a:xfrm>
            <a:off x="2675803" y="3024536"/>
            <a:ext cx="1164000" cy="0"/>
          </a:xfrm>
          <a:prstGeom prst="straightConnector1">
            <a:avLst/>
          </a:prstGeom>
          <a:noFill/>
          <a:ln w="19050" cap="flat" cmpd="sng">
            <a:solidFill>
              <a:srgbClr val="434343"/>
            </a:solidFill>
            <a:prstDash val="solid"/>
            <a:round/>
            <a:headEnd type="triangle" w="med" len="med"/>
            <a:tailEnd type="none" w="med" len="med"/>
          </a:ln>
        </p:spPr>
      </p:cxnSp>
      <p:cxnSp>
        <p:nvCxnSpPr>
          <p:cNvPr id="98" name="Google Shape;98;p17"/>
          <p:cNvCxnSpPr/>
          <p:nvPr/>
        </p:nvCxnSpPr>
        <p:spPr>
          <a:xfrm>
            <a:off x="4643450" y="3030700"/>
            <a:ext cx="1743600" cy="0"/>
          </a:xfrm>
          <a:prstGeom prst="straightConnector1">
            <a:avLst/>
          </a:prstGeom>
          <a:noFill/>
          <a:ln w="19050" cap="flat" cmpd="sng">
            <a:solidFill>
              <a:srgbClr val="434343"/>
            </a:solidFill>
            <a:prstDash val="solid"/>
            <a:round/>
            <a:headEnd type="triangle" w="med" len="med"/>
            <a:tailEnd type="none" w="med" len="med"/>
          </a:ln>
        </p:spPr>
      </p:cxnSp>
      <p:sp>
        <p:nvSpPr>
          <p:cNvPr id="99" name="Google Shape;99;p17"/>
          <p:cNvSpPr txBox="1"/>
          <p:nvPr/>
        </p:nvSpPr>
        <p:spPr>
          <a:xfrm>
            <a:off x="4776715" y="3115314"/>
            <a:ext cx="13563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ontserrat"/>
                <a:ea typeface="Montserrat"/>
                <a:cs typeface="Montserrat"/>
                <a:sym typeface="Montserrat"/>
              </a:rPr>
              <a:t>PoseNet Data</a:t>
            </a:r>
            <a:endParaRPr sz="800">
              <a:latin typeface="Montserrat"/>
              <a:ea typeface="Montserrat"/>
              <a:cs typeface="Montserrat"/>
              <a:sym typeface="Montserrat"/>
            </a:endParaRPr>
          </a:p>
          <a:p>
            <a:pPr marL="0" lvl="0" indent="0" algn="ctr" rtl="0">
              <a:spcBef>
                <a:spcPts val="0"/>
              </a:spcBef>
              <a:spcAft>
                <a:spcPts val="0"/>
              </a:spcAft>
              <a:buNone/>
            </a:pPr>
            <a:r>
              <a:rPr lang="en" sz="800">
                <a:latin typeface="Montserrat"/>
                <a:ea typeface="Montserrat"/>
                <a:cs typeface="Montserrat"/>
                <a:sym typeface="Montserrat"/>
              </a:rPr>
              <a:t>Audio Events</a:t>
            </a:r>
            <a:endParaRPr sz="800">
              <a:latin typeface="Montserrat"/>
              <a:ea typeface="Montserrat"/>
              <a:cs typeface="Montserrat"/>
              <a:sym typeface="Montserrat"/>
            </a:endParaRPr>
          </a:p>
        </p:txBody>
      </p:sp>
      <p:sp>
        <p:nvSpPr>
          <p:cNvPr id="100" name="Google Shape;100;p17"/>
          <p:cNvSpPr txBox="1"/>
          <p:nvPr/>
        </p:nvSpPr>
        <p:spPr>
          <a:xfrm>
            <a:off x="2597801" y="3146278"/>
            <a:ext cx="13563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ontserrat"/>
                <a:ea typeface="Montserrat"/>
                <a:cs typeface="Montserrat"/>
                <a:sym typeface="Montserrat"/>
              </a:rPr>
              <a:t>PoseNet Data</a:t>
            </a:r>
            <a:endParaRPr sz="800">
              <a:latin typeface="Montserrat"/>
              <a:ea typeface="Montserrat"/>
              <a:cs typeface="Montserrat"/>
              <a:sym typeface="Montserrat"/>
            </a:endParaRPr>
          </a:p>
          <a:p>
            <a:pPr marL="0" lvl="0" indent="0" algn="ctr" rtl="0">
              <a:spcBef>
                <a:spcPts val="0"/>
              </a:spcBef>
              <a:spcAft>
                <a:spcPts val="0"/>
              </a:spcAft>
              <a:buNone/>
            </a:pPr>
            <a:r>
              <a:rPr lang="en" sz="800">
                <a:latin typeface="Montserrat"/>
                <a:ea typeface="Montserrat"/>
                <a:cs typeface="Montserrat"/>
                <a:sym typeface="Montserrat"/>
              </a:rPr>
              <a:t>Audio Events</a:t>
            </a:r>
            <a:endParaRPr sz="800">
              <a:latin typeface="Montserrat"/>
              <a:ea typeface="Montserrat"/>
              <a:cs typeface="Montserrat"/>
              <a:sym typeface="Montserrat"/>
            </a:endParaRPr>
          </a:p>
        </p:txBody>
      </p:sp>
      <p:sp>
        <p:nvSpPr>
          <p:cNvPr id="101" name="Google Shape;101;p17"/>
          <p:cNvSpPr txBox="1"/>
          <p:nvPr/>
        </p:nvSpPr>
        <p:spPr>
          <a:xfrm>
            <a:off x="1736925" y="3146288"/>
            <a:ext cx="1037430" cy="431024"/>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latin typeface="Montserrat"/>
                <a:ea typeface="Montserrat"/>
                <a:cs typeface="Montserrat"/>
                <a:sym typeface="Montserrat"/>
              </a:rPr>
              <a:t>Draws Figure 2</a:t>
            </a:r>
            <a:endParaRPr sz="800">
              <a:latin typeface="Montserrat"/>
              <a:ea typeface="Montserrat"/>
              <a:cs typeface="Montserrat"/>
              <a:sym typeface="Montserrat"/>
            </a:endParaRPr>
          </a:p>
          <a:p>
            <a:pPr marL="0" lvl="0" indent="0" algn="ctr" rtl="0">
              <a:spcBef>
                <a:spcPts val="0"/>
              </a:spcBef>
              <a:spcAft>
                <a:spcPts val="0"/>
              </a:spcAft>
              <a:buNone/>
            </a:pPr>
            <a:r>
              <a:rPr lang="en" sz="800">
                <a:latin typeface="Montserrat"/>
                <a:ea typeface="Montserrat"/>
                <a:cs typeface="Montserrat"/>
                <a:sym typeface="Montserrat"/>
              </a:rPr>
              <a:t>Triggers Audio</a:t>
            </a:r>
            <a:endParaRPr sz="800">
              <a:latin typeface="Montserrat"/>
              <a:ea typeface="Montserrat"/>
              <a:cs typeface="Montserrat"/>
              <a:sym typeface="Montserrat"/>
            </a:endParaRPr>
          </a:p>
        </p:txBody>
      </p:sp>
      <p:sp>
        <p:nvSpPr>
          <p:cNvPr id="102" name="Google Shape;102;p17"/>
          <p:cNvSpPr/>
          <p:nvPr/>
        </p:nvSpPr>
        <p:spPr>
          <a:xfrm>
            <a:off x="3856648" y="2485182"/>
            <a:ext cx="777300" cy="630300"/>
          </a:xfrm>
          <a:prstGeom prst="roundRect">
            <a:avLst>
              <a:gd name="adj" fmla="val 16667"/>
            </a:avLst>
          </a:prstGeom>
          <a:solidFill>
            <a:srgbClr val="93C47D"/>
          </a:solid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7"/>
          <p:cNvSpPr txBox="1"/>
          <p:nvPr/>
        </p:nvSpPr>
        <p:spPr>
          <a:xfrm>
            <a:off x="3849698" y="2601911"/>
            <a:ext cx="777300" cy="384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300" b="1">
                <a:solidFill>
                  <a:srgbClr val="FFFFFF"/>
                </a:solidFill>
                <a:latin typeface="Montserrat"/>
                <a:ea typeface="Montserrat"/>
                <a:cs typeface="Montserrat"/>
                <a:sym typeface="Montserrat"/>
              </a:rPr>
              <a:t>Server</a:t>
            </a:r>
            <a:endParaRPr sz="1300" b="1">
              <a:solidFill>
                <a:srgbClr val="FFFFFF"/>
              </a:solidFill>
              <a:latin typeface="Montserrat"/>
              <a:ea typeface="Montserrat"/>
              <a:cs typeface="Montserrat"/>
              <a:sym typeface="Montserrat"/>
            </a:endParaRPr>
          </a:p>
        </p:txBody>
      </p:sp>
      <p:pic>
        <p:nvPicPr>
          <p:cNvPr id="104" name="Google Shape;104;p17"/>
          <p:cNvPicPr preferRelativeResize="0"/>
          <p:nvPr/>
        </p:nvPicPr>
        <p:blipFill>
          <a:blip r:embed="rId3">
            <a:alphaModFix/>
          </a:blip>
          <a:stretch>
            <a:fillRect/>
          </a:stretch>
        </p:blipFill>
        <p:spPr>
          <a:xfrm>
            <a:off x="368605" y="1656138"/>
            <a:ext cx="975200" cy="1929825"/>
          </a:xfrm>
          <a:prstGeom prst="rect">
            <a:avLst/>
          </a:prstGeom>
          <a:noFill/>
          <a:ln>
            <a:noFill/>
          </a:ln>
        </p:spPr>
      </p:pic>
      <p:pic>
        <p:nvPicPr>
          <p:cNvPr id="105" name="Google Shape;105;p17"/>
          <p:cNvPicPr preferRelativeResize="0"/>
          <p:nvPr/>
        </p:nvPicPr>
        <p:blipFill>
          <a:blip r:embed="rId4">
            <a:alphaModFix/>
          </a:blip>
          <a:stretch>
            <a:fillRect/>
          </a:stretch>
        </p:blipFill>
        <p:spPr>
          <a:xfrm>
            <a:off x="7420875" y="1727437"/>
            <a:ext cx="1108650" cy="1882124"/>
          </a:xfrm>
          <a:prstGeom prst="rect">
            <a:avLst/>
          </a:prstGeom>
          <a:noFill/>
          <a:ln>
            <a:noFill/>
          </a:ln>
        </p:spPr>
      </p:pic>
      <p:sp>
        <p:nvSpPr>
          <p:cNvPr id="106" name="Google Shape;106;p17"/>
          <p:cNvSpPr txBox="1"/>
          <p:nvPr/>
        </p:nvSpPr>
        <p:spPr>
          <a:xfrm>
            <a:off x="368601" y="1496013"/>
            <a:ext cx="13794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Montserrat ExtraBold"/>
                <a:ea typeface="Montserrat ExtraBold"/>
                <a:cs typeface="Montserrat ExtraBold"/>
                <a:sym typeface="Montserrat ExtraBold"/>
              </a:rPr>
              <a:t>Person 1</a:t>
            </a:r>
            <a:endParaRPr sz="900">
              <a:latin typeface="Montserrat ExtraBold"/>
              <a:ea typeface="Montserrat ExtraBold"/>
              <a:cs typeface="Montserrat ExtraBold"/>
              <a:sym typeface="Montserrat ExtraBold"/>
            </a:endParaRPr>
          </a:p>
        </p:txBody>
      </p:sp>
      <p:sp>
        <p:nvSpPr>
          <p:cNvPr id="107" name="Google Shape;107;p17"/>
          <p:cNvSpPr txBox="1"/>
          <p:nvPr/>
        </p:nvSpPr>
        <p:spPr>
          <a:xfrm>
            <a:off x="7273001" y="1496013"/>
            <a:ext cx="13794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Montserrat ExtraBold"/>
                <a:ea typeface="Montserrat ExtraBold"/>
                <a:cs typeface="Montserrat ExtraBold"/>
                <a:sym typeface="Montserrat ExtraBold"/>
              </a:rPr>
              <a:t>Person 2</a:t>
            </a:r>
            <a:endParaRPr sz="900">
              <a:latin typeface="Montserrat ExtraBold"/>
              <a:ea typeface="Montserrat ExtraBold"/>
              <a:cs typeface="Montserrat ExtraBold"/>
              <a:sym typeface="Montserrat ExtraBold"/>
            </a:endParaRPr>
          </a:p>
        </p:txBody>
      </p:sp>
      <p:cxnSp>
        <p:nvCxnSpPr>
          <p:cNvPr id="108" name="Google Shape;108;p17"/>
          <p:cNvCxnSpPr/>
          <p:nvPr/>
        </p:nvCxnSpPr>
        <p:spPr>
          <a:xfrm>
            <a:off x="1519475" y="2804438"/>
            <a:ext cx="389100" cy="0"/>
          </a:xfrm>
          <a:prstGeom prst="straightConnector1">
            <a:avLst/>
          </a:prstGeom>
          <a:noFill/>
          <a:ln w="19050" cap="flat" cmpd="sng">
            <a:solidFill>
              <a:schemeClr val="dk2"/>
            </a:solidFill>
            <a:prstDash val="dash"/>
            <a:round/>
            <a:headEnd type="none" w="med" len="med"/>
            <a:tailEnd type="triangle" w="med" len="med"/>
          </a:ln>
        </p:spPr>
      </p:cxnSp>
      <p:cxnSp>
        <p:nvCxnSpPr>
          <p:cNvPr id="109" name="Google Shape;109;p17"/>
          <p:cNvCxnSpPr/>
          <p:nvPr/>
        </p:nvCxnSpPr>
        <p:spPr>
          <a:xfrm>
            <a:off x="7139750" y="2804438"/>
            <a:ext cx="389100" cy="0"/>
          </a:xfrm>
          <a:prstGeom prst="straightConnector1">
            <a:avLst/>
          </a:prstGeom>
          <a:noFill/>
          <a:ln w="19050" cap="flat" cmpd="sng">
            <a:solidFill>
              <a:schemeClr val="dk2"/>
            </a:solidFill>
            <a:prstDash val="dash"/>
            <a:round/>
            <a:headEnd type="triangle" w="med" len="med"/>
            <a:tailEnd type="none" w="med" len="med"/>
          </a:ln>
        </p:spPr>
      </p:cxnSp>
      <p:sp>
        <p:nvSpPr>
          <p:cNvPr id="110" name="Google Shape;110;p17"/>
          <p:cNvSpPr txBox="1"/>
          <p:nvPr/>
        </p:nvSpPr>
        <p:spPr>
          <a:xfrm>
            <a:off x="2875825" y="1483138"/>
            <a:ext cx="1037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latin typeface="Montserrat SemiBold"/>
                <a:ea typeface="Montserrat SemiBold"/>
                <a:cs typeface="Montserrat SemiBold"/>
                <a:sym typeface="Montserrat SemiBold"/>
              </a:rPr>
              <a:t>Party Host</a:t>
            </a:r>
            <a:endParaRPr sz="900">
              <a:latin typeface="Montserrat SemiBold"/>
              <a:ea typeface="Montserrat SemiBold"/>
              <a:cs typeface="Montserrat SemiBold"/>
              <a:sym typeface="Montserrat SemiBold"/>
            </a:endParaRPr>
          </a:p>
        </p:txBody>
      </p:sp>
      <p:sp>
        <p:nvSpPr>
          <p:cNvPr id="111" name="Google Shape;111;p17"/>
          <p:cNvSpPr/>
          <p:nvPr/>
        </p:nvSpPr>
        <p:spPr>
          <a:xfrm>
            <a:off x="6194950" y="1857375"/>
            <a:ext cx="1164000" cy="1882200"/>
          </a:xfrm>
          <a:prstGeom prst="roundRect">
            <a:avLst>
              <a:gd name="adj" fmla="val 16667"/>
            </a:avLst>
          </a:prstGeom>
          <a:no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7"/>
          <p:cNvSpPr txBox="1"/>
          <p:nvPr/>
        </p:nvSpPr>
        <p:spPr>
          <a:xfrm>
            <a:off x="5976250" y="1508913"/>
            <a:ext cx="16014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latin typeface="Montserrat SemiBold"/>
                <a:ea typeface="Montserrat SemiBold"/>
                <a:cs typeface="Montserrat SemiBold"/>
                <a:sym typeface="Montserrat SemiBold"/>
              </a:rPr>
              <a:t>Party Attendee</a:t>
            </a:r>
            <a:endParaRPr sz="900">
              <a:latin typeface="Montserrat SemiBold"/>
              <a:ea typeface="Montserrat SemiBold"/>
              <a:cs typeface="Montserrat SemiBold"/>
              <a:sym typeface="Montserrat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AF7F0"/>
        </a:solidFill>
        <a:effectLst/>
      </p:bgPr>
    </p:bg>
    <p:spTree>
      <p:nvGrpSpPr>
        <p:cNvPr id="1" name="Shape 116"/>
        <p:cNvGrpSpPr/>
        <p:nvPr/>
      </p:nvGrpSpPr>
      <p:grpSpPr>
        <a:xfrm>
          <a:off x="0" y="0"/>
          <a:ext cx="0" cy="0"/>
          <a:chOff x="0" y="0"/>
          <a:chExt cx="0" cy="0"/>
        </a:xfrm>
      </p:grpSpPr>
      <p:sp>
        <p:nvSpPr>
          <p:cNvPr id="117" name="Google Shape;11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1620">
                <a:latin typeface="Montserrat Medium"/>
                <a:ea typeface="Montserrat Medium"/>
                <a:cs typeface="Montserrat Medium"/>
                <a:sym typeface="Montserrat Medium"/>
              </a:rPr>
              <a:t>ML5: PoseNet</a:t>
            </a:r>
            <a:endParaRPr sz="1620">
              <a:latin typeface="Montserrat Medium"/>
              <a:ea typeface="Montserrat Medium"/>
              <a:cs typeface="Montserrat Medium"/>
              <a:sym typeface="Montserrat Medium"/>
            </a:endParaRPr>
          </a:p>
        </p:txBody>
      </p:sp>
      <p:sp>
        <p:nvSpPr>
          <p:cNvPr id="118" name="Google Shape;118;p18"/>
          <p:cNvSpPr txBox="1">
            <a:spLocks noGrp="1"/>
          </p:cNvSpPr>
          <p:nvPr>
            <p:ph type="body" idx="1"/>
          </p:nvPr>
        </p:nvSpPr>
        <p:spPr>
          <a:xfrm>
            <a:off x="311700" y="944175"/>
            <a:ext cx="5448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endParaRPr sz="1100">
              <a:solidFill>
                <a:schemeClr val="dk1"/>
              </a:solidFill>
              <a:latin typeface="Montserrat"/>
              <a:ea typeface="Montserrat"/>
              <a:cs typeface="Montserrat"/>
              <a:sym typeface="Montserrat"/>
            </a:endParaRPr>
          </a:p>
          <a:p>
            <a:pPr marL="0" lvl="0" indent="0" algn="l" rtl="0">
              <a:lnSpc>
                <a:spcPct val="150000"/>
              </a:lnSpc>
              <a:spcBef>
                <a:spcPts val="0"/>
              </a:spcBef>
              <a:spcAft>
                <a:spcPts val="0"/>
              </a:spcAft>
              <a:buNone/>
            </a:pPr>
            <a:endParaRPr sz="1100">
              <a:solidFill>
                <a:schemeClr val="dk1"/>
              </a:solidFill>
              <a:latin typeface="Montserrat"/>
              <a:ea typeface="Montserrat"/>
              <a:cs typeface="Montserrat"/>
              <a:sym typeface="Montserrat"/>
            </a:endParaRPr>
          </a:p>
          <a:p>
            <a:pPr marL="0" lvl="0" indent="0" algn="l" rtl="0">
              <a:lnSpc>
                <a:spcPct val="150000"/>
              </a:lnSpc>
              <a:spcBef>
                <a:spcPts val="0"/>
              </a:spcBef>
              <a:spcAft>
                <a:spcPts val="0"/>
              </a:spcAft>
              <a:buNone/>
            </a:pPr>
            <a:endParaRPr sz="1100">
              <a:solidFill>
                <a:schemeClr val="dk1"/>
              </a:solidFill>
              <a:latin typeface="Montserrat"/>
              <a:ea typeface="Montserrat"/>
              <a:cs typeface="Montserrat"/>
              <a:sym typeface="Montserrat"/>
            </a:endParaRPr>
          </a:p>
          <a:p>
            <a:pPr marL="0" lvl="0" indent="0" algn="l" rtl="0">
              <a:lnSpc>
                <a:spcPct val="150000"/>
              </a:lnSpc>
              <a:spcBef>
                <a:spcPts val="0"/>
              </a:spcBef>
              <a:spcAft>
                <a:spcPts val="0"/>
              </a:spcAft>
              <a:buNone/>
            </a:pPr>
            <a:endParaRPr sz="1100">
              <a:solidFill>
                <a:schemeClr val="dk1"/>
              </a:solidFill>
              <a:latin typeface="Montserrat"/>
              <a:ea typeface="Montserrat"/>
              <a:cs typeface="Montserrat"/>
              <a:sym typeface="Montserrat"/>
            </a:endParaRPr>
          </a:p>
          <a:p>
            <a:pPr marL="0" lvl="0" indent="0" algn="l" rtl="0">
              <a:lnSpc>
                <a:spcPct val="150000"/>
              </a:lnSpc>
              <a:spcBef>
                <a:spcPts val="0"/>
              </a:spcBef>
              <a:spcAft>
                <a:spcPts val="0"/>
              </a:spcAft>
              <a:buNone/>
            </a:pPr>
            <a:endParaRPr>
              <a:latin typeface="Montserrat"/>
              <a:ea typeface="Montserrat"/>
              <a:cs typeface="Montserrat"/>
              <a:sym typeface="Montserrat"/>
            </a:endParaRPr>
          </a:p>
        </p:txBody>
      </p:sp>
      <p:sp>
        <p:nvSpPr>
          <p:cNvPr id="119" name="Google Shape;119;p18"/>
          <p:cNvSpPr txBox="1">
            <a:spLocks noGrp="1"/>
          </p:cNvSpPr>
          <p:nvPr>
            <p:ph type="subTitle" idx="4294967295"/>
          </p:nvPr>
        </p:nvSpPr>
        <p:spPr>
          <a:xfrm>
            <a:off x="6785775" y="4504775"/>
            <a:ext cx="2094600" cy="519600"/>
          </a:xfrm>
          <a:prstGeom prst="rect">
            <a:avLst/>
          </a:prstGeom>
        </p:spPr>
        <p:txBody>
          <a:bodyPr spcFirstLastPara="1" wrap="square" lIns="91425" tIns="91425" rIns="91425" bIns="91425" anchor="t" anchorCtr="0">
            <a:normAutofit/>
          </a:bodyPr>
          <a:lstStyle/>
          <a:p>
            <a:pPr marL="0" lvl="0" indent="0" algn="r" rtl="0">
              <a:lnSpc>
                <a:spcPct val="100000"/>
              </a:lnSpc>
              <a:spcBef>
                <a:spcPts val="0"/>
              </a:spcBef>
              <a:spcAft>
                <a:spcPts val="0"/>
              </a:spcAft>
              <a:buSzPts val="935"/>
              <a:buNone/>
            </a:pPr>
            <a:r>
              <a:rPr lang="en" sz="750">
                <a:solidFill>
                  <a:srgbClr val="999999"/>
                </a:solidFill>
                <a:latin typeface="Montserrat"/>
                <a:ea typeface="Montserrat"/>
                <a:cs typeface="Montserrat"/>
                <a:sym typeface="Montserrat"/>
              </a:rPr>
              <a:t>SCI 6365 | Foobot</a:t>
            </a:r>
            <a:endParaRPr sz="750">
              <a:solidFill>
                <a:srgbClr val="999999"/>
              </a:solidFill>
              <a:latin typeface="Montserrat"/>
              <a:ea typeface="Montserrat"/>
              <a:cs typeface="Montserrat"/>
              <a:sym typeface="Montserrat"/>
            </a:endParaRPr>
          </a:p>
          <a:p>
            <a:pPr marL="0" lvl="0" indent="0" algn="r" rtl="0">
              <a:lnSpc>
                <a:spcPct val="100000"/>
              </a:lnSpc>
              <a:spcBef>
                <a:spcPts val="0"/>
              </a:spcBef>
              <a:spcAft>
                <a:spcPts val="0"/>
              </a:spcAft>
              <a:buSzPts val="935"/>
              <a:buNone/>
            </a:pPr>
            <a:r>
              <a:rPr lang="en" sz="750">
                <a:solidFill>
                  <a:srgbClr val="999999"/>
                </a:solidFill>
                <a:latin typeface="Montserrat"/>
                <a:ea typeface="Montserrat"/>
                <a:cs typeface="Montserrat"/>
                <a:sym typeface="Montserrat"/>
              </a:rPr>
              <a:t>Jessica Chen and Margaret Zhou</a:t>
            </a:r>
            <a:endParaRPr sz="750">
              <a:solidFill>
                <a:srgbClr val="999999"/>
              </a:solidFill>
              <a:latin typeface="Montserrat"/>
              <a:ea typeface="Montserrat"/>
              <a:cs typeface="Montserrat"/>
              <a:sym typeface="Montserrat"/>
            </a:endParaRPr>
          </a:p>
        </p:txBody>
      </p:sp>
      <p:pic>
        <p:nvPicPr>
          <p:cNvPr id="120" name="Google Shape;120;p18"/>
          <p:cNvPicPr preferRelativeResize="0"/>
          <p:nvPr/>
        </p:nvPicPr>
        <p:blipFill rotWithShape="1">
          <a:blip r:embed="rId3">
            <a:alphaModFix/>
          </a:blip>
          <a:srcRect l="3415" r="3003"/>
          <a:stretch/>
        </p:blipFill>
        <p:spPr>
          <a:xfrm>
            <a:off x="571713" y="1017725"/>
            <a:ext cx="4794099" cy="3416399"/>
          </a:xfrm>
          <a:prstGeom prst="rect">
            <a:avLst/>
          </a:prstGeom>
          <a:noFill/>
          <a:ln>
            <a:noFill/>
          </a:ln>
        </p:spPr>
      </p:pic>
      <p:pic>
        <p:nvPicPr>
          <p:cNvPr id="121" name="Google Shape;121;p18"/>
          <p:cNvPicPr preferRelativeResize="0"/>
          <p:nvPr/>
        </p:nvPicPr>
        <p:blipFill rotWithShape="1">
          <a:blip r:embed="rId4">
            <a:alphaModFix/>
          </a:blip>
          <a:srcRect l="25942" t="9819" r="25539" b="6041"/>
          <a:stretch/>
        </p:blipFill>
        <p:spPr>
          <a:xfrm>
            <a:off x="5613238" y="1017725"/>
            <a:ext cx="2959051" cy="34164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269</Words>
  <Application>Microsoft Office PowerPoint</Application>
  <PresentationFormat>On-screen Show (16:9)</PresentationFormat>
  <Paragraphs>53</Paragraphs>
  <Slides>6</Slides>
  <Notes>6</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Montserrat</vt:lpstr>
      <vt:lpstr>Montserrat Medium</vt:lpstr>
      <vt:lpstr>Arial</vt:lpstr>
      <vt:lpstr>Montserrat ExtraBold</vt:lpstr>
      <vt:lpstr>Montserrat SemiBold</vt:lpstr>
      <vt:lpstr>Simple Light</vt:lpstr>
      <vt:lpstr>PowerPoint Presentation</vt:lpstr>
      <vt:lpstr>PowerPoint Presentation</vt:lpstr>
      <vt:lpstr>Project Statement </vt:lpstr>
      <vt:lpstr>Video</vt:lpstr>
      <vt:lpstr>How it works:</vt:lpstr>
      <vt:lpstr>ML5: PoseNet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Jessica Chen</dc:creator>
  <cp:lastModifiedBy>Chen, Jessica</cp:lastModifiedBy>
  <cp:revision>1</cp:revision>
  <dcterms:modified xsi:type="dcterms:W3CDTF">2021-03-04T03:31:37Z</dcterms:modified>
</cp:coreProperties>
</file>